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1B9DD6-78F1-469E-A769-F7E9F31B1FA0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FBFD99-0129-4CDC-AAED-3B298811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8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\\tucsel-vm-fsg\groupdata\Quality%20Manage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Patient Safety Goals –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Tohono O’odham Nation Heath 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11666" y="6436311"/>
            <a:ext cx="1908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Updated 2.16.18 </a:t>
            </a:r>
            <a:r>
              <a:rPr lang="en-US" sz="1100" i="1" dirty="0" err="1"/>
              <a:t>mp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1710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Heparin doses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Brown Cap – 10,000 units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Orange Cap – 5000 units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Blue Cap – Heparin Flush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Intravenous – Lab Scale, 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9" y="685800"/>
            <a:ext cx="2870477" cy="229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1" y="1578635"/>
            <a:ext cx="2490608" cy="249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931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 3f: Medication reconciliation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3284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process for comparing the patient’s current medication(s)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5" y="1452086"/>
            <a:ext cx="7441389" cy="316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5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796951"/>
            <a:ext cx="8534400" cy="1974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 complete list of the patient’s medications is communicated and provided to the patient on discharge from the facility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736"/>
          <a:stretch/>
        </p:blipFill>
        <p:spPr>
          <a:xfrm>
            <a:off x="1573332" y="1880439"/>
            <a:ext cx="6311211" cy="37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9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6:  Reduce harm associated with clinical alarms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62" y="1314406"/>
            <a:ext cx="3194350" cy="175004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83" y="1314406"/>
            <a:ext cx="3181350" cy="175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2157412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G6A:  Improve the safety of Clinical Alarm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Leaders establish alarm system safety as a hospital priority.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Identify the most important alarms signals to manage.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Establish policies and procedures.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Educate staff.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9" y="27442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 7:  Reduce the risk of health care –associated Infections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87" y="880343"/>
            <a:ext cx="261937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96" y="1795992"/>
            <a:ext cx="181927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1" y="880343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633049"/>
            <a:ext cx="8534400" cy="3613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Goal 7A:  Comply with WHO or CDC hand hygiene guidelines (NPSG 07.01.01)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4" y="2199551"/>
            <a:ext cx="3928126" cy="26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17917"/>
            <a:ext cx="8534400" cy="32831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Goal 7C:  Reduce the risk of Health Care Associated Infections.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MDROs </a:t>
            </a:r>
            <a:r>
              <a:rPr lang="en-US" sz="2200" dirty="0" smtClean="0">
                <a:solidFill>
                  <a:schemeClr val="bg1"/>
                </a:solidFill>
              </a:rPr>
              <a:t>(NPSG 07.03.01)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Central venous catheters </a:t>
            </a:r>
            <a:r>
              <a:rPr lang="en-US" sz="2200" dirty="0" smtClean="0">
                <a:solidFill>
                  <a:schemeClr val="bg1"/>
                </a:solidFill>
              </a:rPr>
              <a:t>(NPSG 07.04.01)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Surgical site infections </a:t>
            </a:r>
            <a:r>
              <a:rPr lang="en-US" sz="2200" dirty="0" smtClean="0">
                <a:solidFill>
                  <a:schemeClr val="bg1"/>
                </a:solidFill>
              </a:rPr>
              <a:t>(NPSG 07.05.01)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82" y="3104590"/>
            <a:ext cx="4375685" cy="23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14204"/>
            <a:ext cx="8534400" cy="5607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NPSG </a:t>
            </a:r>
            <a:r>
              <a:rPr lang="en-US" dirty="0" smtClean="0">
                <a:solidFill>
                  <a:schemeClr val="bg1"/>
                </a:solidFill>
              </a:rPr>
              <a:t>07.03.01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4691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Goal 7:  Implement evidence based practices to prevent HAI infections due to MDROs.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Risk assessment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Educate staff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Educate patients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Surveillance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Measure and monitor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Report data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Implement p/p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ID process in lab for alerts on new Dx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Implement alert system with transfers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0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NPSG </a:t>
            </a:r>
            <a:r>
              <a:rPr lang="en-US" dirty="0" smtClean="0">
                <a:solidFill>
                  <a:schemeClr val="bg1"/>
                </a:solidFill>
              </a:rPr>
              <a:t>07.04.01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1048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 evidence based practice to prevent central line-associated bloodstream infections.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Educate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P/P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Implement process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Standardize supplies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Standardize protocols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Evaluate and report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5" descr="IV%20drip%2054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6" y="1815329"/>
            <a:ext cx="4280858" cy="284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 1:  improve the accuracy of patient identification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3" y="827372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62" y="1017872"/>
            <a:ext cx="27622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28" y="2775730"/>
            <a:ext cx="2333625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363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NPSG </a:t>
            </a:r>
            <a:r>
              <a:rPr lang="en-US" dirty="0" smtClean="0">
                <a:solidFill>
                  <a:schemeClr val="bg1"/>
                </a:solidFill>
              </a:rPr>
              <a:t>07.05.01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Implement evidence based practices for preventing surgical site infections.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Educate staff and patients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Implement p/p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Surveillance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Report outcomes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Administer appropriate antimicrobial agents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Safe hair removal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19" y="1025656"/>
            <a:ext cx="3019245" cy="247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33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7F:  Preventing Catheter-associate urinary tract infections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NPSG is not applicable to pediatric populations.  Research resulting in evidence-based practices was conducted with adults, and there is no consensus that these practices apply to children.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7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15:  the organization identifies safety risks inherent in its patient population.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organization identifies patients at risk for suicide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TONHC Emergency Department – screens and has protocol for patients that are at risk.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42" y="2805838"/>
            <a:ext cx="2071777" cy="15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IDENTIFY INDIVIDUALS AT RISK FOR SUICIDE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NPSG.15.01.01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1178718"/>
            <a:ext cx="3717632" cy="3562731"/>
          </a:xfrm>
        </p:spPr>
      </p:pic>
    </p:spTree>
    <p:extLst>
      <p:ext uri="{BB962C8B-B14F-4D97-AF65-F5344CB8AC3E}">
        <p14:creationId xmlns:p14="http://schemas.microsoft.com/office/powerpoint/2010/main" val="685863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up.01.01.01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3284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Universal protocol for preventing </a:t>
            </a:r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rong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ite, wrong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rocedure, and wrong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erson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urgery.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Conducting a pre-procedure verification process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Identify items that need to be made available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Label diagnostic and radiology test results, eg. Radiology images, pathology and biopsy reports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Any required blood products, implants, devices and/or special equipment for the procedure, even code carts.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336" y="1397878"/>
            <a:ext cx="18002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Up.01.02.01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98109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Marking the Procedure Site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Identify those procedures that require marking of incision or insertion site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Mark before the procedure is performed if possible with patient involved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Mark by a LIP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Method for marking is consistent throughout the hospital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Written alternative is in place when patent refuses site marking or when anatomically impossible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7" descr="Site%20Mark%20closeup%20-%20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06" y="1902124"/>
            <a:ext cx="2286000" cy="1695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2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91177"/>
            <a:ext cx="8534400" cy="110322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Up.01.03.01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93298"/>
            <a:ext cx="9986664" cy="46841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time-out is performed before the procedure.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Conducted immediately before starting the invasive procedure or making the incision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Has the following characteristics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Standardized as defined by the hospital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Initiated by the designated member of the team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Involves immediate members of the procedure team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During the time-out, team members agree with correct patient, correct site and the procedure to be done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Documentation of the completion of the time-out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5437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Shared Folder:</a:t>
            </a:r>
          </a:p>
          <a:p>
            <a:r>
              <a:rPr lang="en-US" sz="2400" dirty="0" smtClean="0">
                <a:hlinkClick r:id="rId2" action="ppaction://hlinkfile"/>
              </a:rPr>
              <a:t>\\tucsel-vm-fsg\groupdata\Quality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47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	OAL 1a:  Use of two patient </a:t>
            </a:r>
            <a:r>
              <a:rPr lang="en-US" dirty="0" smtClean="0">
                <a:solidFill>
                  <a:schemeClr val="bg1"/>
                </a:solidFill>
              </a:rPr>
              <a:t>identifiers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npsg</a:t>
            </a:r>
            <a:r>
              <a:rPr lang="en-US" dirty="0" smtClean="0">
                <a:solidFill>
                  <a:schemeClr val="bg1"/>
                </a:solidFill>
              </a:rPr>
              <a:t> 01.01.01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G1A – Use at least two patient identifiers when providing care, treatment or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Patient Name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Date of Birth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9" y="2415396"/>
            <a:ext cx="3079630" cy="217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494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G1b: Eliminating Transfusion </a:t>
            </a:r>
            <a:r>
              <a:rPr lang="en-US" dirty="0" smtClean="0">
                <a:solidFill>
                  <a:schemeClr val="bg1"/>
                </a:solidFill>
              </a:rPr>
              <a:t>errors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NPSG .1.03.01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G1B:  Improve the Accuracy of Patient Identification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Before initiating a blood or blood component transfusion: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Match the blood or blood component to the order.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Match the patient to the blood or blood component.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Always use the two-person varication process.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63" y="76215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8"/>
          <a:stretch/>
        </p:blipFill>
        <p:spPr>
          <a:xfrm>
            <a:off x="9071963" y="2691499"/>
            <a:ext cx="2330516" cy="154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777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2:  Improve the effectiveness of communication among caregivers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Develop written procedures.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Implement the procedures for managing results.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Evaluation the timeliness of reporting results.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5" y="1472457"/>
            <a:ext cx="3493698" cy="261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449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 3:  Improve the safety of using medications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0" y="792328"/>
            <a:ext cx="2665628" cy="1557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7" y="256608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9202"/>
          <a:stretch/>
        </p:blipFill>
        <p:spPr>
          <a:xfrm>
            <a:off x="6614069" y="871268"/>
            <a:ext cx="3108158" cy="16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3:  Improve the Safety of Using Medications: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01532"/>
          </a:xfrm>
        </p:spPr>
        <p:txBody>
          <a:bodyPr>
            <a:noAutofit/>
          </a:bodyPr>
          <a:lstStyle/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3D:  Label all medications, MEDICATION CONTAINERS OR OTHER SOLUTIONS ON AND OFF THE STERILE FIELD.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Label all medications, medication containers (for example syringes, medicine cups, basins), or other solution on and off of the sterile field. (NPSG 03.04.01)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What is wrong with this picture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2" y="2689913"/>
            <a:ext cx="2807144" cy="233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5805577" y="3209026"/>
            <a:ext cx="78500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6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38" y="446145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3E:  REDUCE THE LIKELIHOOD OF PATIENT HARM ASSOCIATED WITH THE USE OF ANTICOAGULATION THERAPY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6" y="1380091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13" y="1356278"/>
            <a:ext cx="2545871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381893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393</TotalTime>
  <Words>746</Words>
  <Application>Microsoft Office PowerPoint</Application>
  <PresentationFormat>Widescreen</PresentationFormat>
  <Paragraphs>116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Wingdings</vt:lpstr>
      <vt:lpstr>Wingdings 3</vt:lpstr>
      <vt:lpstr>Slice</vt:lpstr>
      <vt:lpstr>National Patient Safety Goals – 2018</vt:lpstr>
      <vt:lpstr>Goal 1:  improve the accuracy of patient identification</vt:lpstr>
      <vt:lpstr>G OAL 1a:  Use of two patient identifiers  npsg 01.01.01</vt:lpstr>
      <vt:lpstr>G1b: Eliminating Transfusion errors NPSG .1.03.01</vt:lpstr>
      <vt:lpstr>Goal 2:  Improve the effectiveness of communication among caregivers</vt:lpstr>
      <vt:lpstr>Goal 3:  Improve the safety of using medications</vt:lpstr>
      <vt:lpstr>Goal 3:  Improve the Safety of Using Medications: </vt:lpstr>
      <vt:lpstr>Goal 3D:  Label all medications, MEDICATION CONTAINERS OR OTHER SOLUTIONS ON AND OFF THE STERILE FIELD.</vt:lpstr>
      <vt:lpstr>GOAL 3E:  REDUCE THE LIKELIHOOD OF PATIENT HARM ASSOCIATED WITH THE USE OF ANTICOAGULATION THERAPY</vt:lpstr>
      <vt:lpstr>Heparin doses</vt:lpstr>
      <vt:lpstr>Goal 3f: Medication reconciliation</vt:lpstr>
      <vt:lpstr>PowerPoint Presentation</vt:lpstr>
      <vt:lpstr>Goal 6:  Reduce harm associated with clinical alarms </vt:lpstr>
      <vt:lpstr>G6A:  Improve the safety of Clinical Alarm systems</vt:lpstr>
      <vt:lpstr>Goal 7:  Reduce the risk of health care –associated Infections</vt:lpstr>
      <vt:lpstr>PowerPoint Presentation</vt:lpstr>
      <vt:lpstr>PowerPoint Presentation</vt:lpstr>
      <vt:lpstr>NPSG 07.03.01</vt:lpstr>
      <vt:lpstr>NPSG 07.04.01</vt:lpstr>
      <vt:lpstr>NPSG 07.05.01 </vt:lpstr>
      <vt:lpstr>7F:  Preventing Catheter-associate urinary tract infections</vt:lpstr>
      <vt:lpstr>Goal 15:  the organization identifies safety risks inherent in its patient population. </vt:lpstr>
      <vt:lpstr>IDENTIFY INDIVIDUALS AT RISK FOR SUICIDE  NPSG.15.01.01</vt:lpstr>
      <vt:lpstr>up.01.01.01</vt:lpstr>
      <vt:lpstr>Up.01.02.01</vt:lpstr>
      <vt:lpstr>Up.01.03.01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Patient Safety Goals – 2016</dc:title>
  <dc:creator>Derma, Mona L (IHS/TUC)</dc:creator>
  <cp:lastModifiedBy>Derma, Mona L (IHS/TUC)</cp:lastModifiedBy>
  <cp:revision>44</cp:revision>
  <cp:lastPrinted>2018-02-16T18:17:45Z</cp:lastPrinted>
  <dcterms:created xsi:type="dcterms:W3CDTF">2016-08-19T17:13:47Z</dcterms:created>
  <dcterms:modified xsi:type="dcterms:W3CDTF">2018-02-16T18:17:57Z</dcterms:modified>
</cp:coreProperties>
</file>